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6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71F7-C54A-49B3-A727-BB835D8CBD6A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41CA-78C2-4AF0-8C5B-C2D7F3D31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71F7-C54A-49B3-A727-BB835D8CBD6A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41CA-78C2-4AF0-8C5B-C2D7F3D31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71F7-C54A-49B3-A727-BB835D8CBD6A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41CA-78C2-4AF0-8C5B-C2D7F3D31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71F7-C54A-49B3-A727-BB835D8CBD6A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41CA-78C2-4AF0-8C5B-C2D7F3D31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71F7-C54A-49B3-A727-BB835D8CBD6A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41CA-78C2-4AF0-8C5B-C2D7F3D31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71F7-C54A-49B3-A727-BB835D8CBD6A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41CA-78C2-4AF0-8C5B-C2D7F3D31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71F7-C54A-49B3-A727-BB835D8CBD6A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41CA-78C2-4AF0-8C5B-C2D7F3D31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71F7-C54A-49B3-A727-BB835D8CBD6A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41CA-78C2-4AF0-8C5B-C2D7F3D31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71F7-C54A-49B3-A727-BB835D8CBD6A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41CA-78C2-4AF0-8C5B-C2D7F3D31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71F7-C54A-49B3-A727-BB835D8CBD6A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41CA-78C2-4AF0-8C5B-C2D7F3D31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71F7-C54A-49B3-A727-BB835D8CBD6A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41CA-78C2-4AF0-8C5B-C2D7F3D31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971F7-C54A-49B3-A727-BB835D8CBD6A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D41CA-78C2-4AF0-8C5B-C2D7F3D31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311786" y="548680"/>
            <a:ext cx="1292662" cy="58326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600" dirty="0"/>
              <a:t>句点「　</a:t>
            </a:r>
            <a:r>
              <a:rPr lang="ja-JP" altLang="en-US" sz="3600" b="1" dirty="0">
                <a:solidFill>
                  <a:srgbClr val="FF0000"/>
                </a:solidFill>
              </a:rPr>
              <a:t>。</a:t>
            </a:r>
            <a:r>
              <a:rPr lang="ja-JP" altLang="en-US" sz="3600" dirty="0"/>
              <a:t>」で区切られた</a:t>
            </a:r>
            <a:endParaRPr lang="en-US" altLang="ja-JP" sz="3600" dirty="0"/>
          </a:p>
          <a:p>
            <a:r>
              <a:rPr kumimoji="1" lang="ja-JP" altLang="en-US" sz="3600" dirty="0"/>
              <a:t>　　　　　ひとまとまりの言葉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84168" y="2564904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FF0000"/>
                </a:solidFill>
              </a:rPr>
              <a:t>文</a:t>
            </a:r>
            <a:r>
              <a:rPr kumimoji="1" lang="ja-JP" altLang="en-US" sz="4800" dirty="0"/>
              <a:t>＝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62128" y="2204864"/>
            <a:ext cx="1446550" cy="43434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kumimoji="1" lang="ja-JP" altLang="en-US" sz="3600" dirty="0"/>
              <a:t>えー。</a:t>
            </a:r>
            <a:endParaRPr kumimoji="1" lang="en-US" altLang="ja-JP" sz="3600" dirty="0"/>
          </a:p>
          <a:p>
            <a:pPr>
              <a:spcAft>
                <a:spcPts val="1200"/>
              </a:spcAft>
            </a:pPr>
            <a:r>
              <a:rPr lang="ja-JP" altLang="en-US" sz="3600" dirty="0"/>
              <a:t>今日はとてもさむい。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29771" y="188640"/>
            <a:ext cx="1846659" cy="64807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600" dirty="0"/>
              <a:t>文を作っている、</a:t>
            </a:r>
            <a:br>
              <a:rPr lang="en-US" altLang="ja-JP" sz="3600" dirty="0"/>
            </a:br>
            <a:r>
              <a:rPr lang="ja-JP" altLang="en-US" sz="3600" dirty="0"/>
              <a:t>意味を持った</a:t>
            </a:r>
            <a:br>
              <a:rPr lang="en-US" altLang="ja-JP" sz="3600" dirty="0"/>
            </a:br>
            <a:r>
              <a:rPr lang="ja-JP" altLang="en-US" sz="3600" dirty="0"/>
              <a:t>いちばん小さな言葉のまとまり</a:t>
            </a:r>
            <a:r>
              <a:rPr kumimoji="1" lang="ja-JP" altLang="en-US" sz="3600" dirty="0"/>
              <a:t>　　　　　</a:t>
            </a:r>
          </a:p>
        </p:txBody>
      </p:sp>
      <p:grpSp>
        <p:nvGrpSpPr>
          <p:cNvPr id="17" name="グループ化 16"/>
          <p:cNvGrpSpPr/>
          <p:nvPr/>
        </p:nvGrpSpPr>
        <p:grpSpPr>
          <a:xfrm>
            <a:off x="251520" y="2492896"/>
            <a:ext cx="1563270" cy="1204817"/>
            <a:chOff x="1352546" y="2492896"/>
            <a:chExt cx="1563270" cy="1204817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2195736" y="2564904"/>
              <a:ext cx="7200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800" dirty="0"/>
                <a:t>＝</a:t>
              </a: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352546" y="2492896"/>
              <a:ext cx="861774" cy="120481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4400" b="1" dirty="0">
                  <a:solidFill>
                    <a:srgbClr val="FF0000"/>
                  </a:solidFill>
                </a:rPr>
                <a:t>文節</a:t>
              </a:r>
            </a:p>
          </p:txBody>
        </p:sp>
      </p:grpSp>
      <p:sp>
        <p:nvSpPr>
          <p:cNvPr id="13" name="円/楕円 12"/>
          <p:cNvSpPr/>
          <p:nvPr/>
        </p:nvSpPr>
        <p:spPr>
          <a:xfrm>
            <a:off x="5382883" y="2147977"/>
            <a:ext cx="557269" cy="1137007"/>
          </a:xfrm>
          <a:prstGeom prst="ellipse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4675517" y="2204864"/>
            <a:ext cx="544555" cy="1440160"/>
          </a:xfrm>
          <a:prstGeom prst="ellipse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4675517" y="3573016"/>
            <a:ext cx="544555" cy="1368152"/>
          </a:xfrm>
          <a:prstGeom prst="ellipse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4675517" y="4941168"/>
            <a:ext cx="544555" cy="1368152"/>
          </a:xfrm>
          <a:prstGeom prst="ellipse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1520" y="476672"/>
            <a:ext cx="3508653" cy="46805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>
              <a:lnSpc>
                <a:spcPct val="200000"/>
              </a:lnSpc>
            </a:pPr>
            <a:r>
              <a:rPr lang="ja-JP" altLang="ja-JP" sz="36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山田</a:t>
            </a:r>
            <a:r>
              <a:rPr lang="ja-JP" altLang="en-US" sz="36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太郎</a:t>
            </a:r>
            <a:r>
              <a:rPr lang="ja-JP" altLang="ja-JP" sz="36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君は、</a:t>
            </a:r>
            <a:br>
              <a:rPr lang="en-US" altLang="ja-JP" sz="36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ja-JP" altLang="ja-JP" sz="36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須坂市役所に</a:t>
            </a:r>
            <a:br>
              <a:rPr lang="en-US" altLang="ja-JP" sz="36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</a:br>
            <a:r>
              <a:rPr lang="ja-JP" altLang="ja-JP" sz="36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勤務しています。</a:t>
            </a:r>
            <a:endParaRPr kumimoji="1" lang="ja-JP" altLang="en-US" sz="3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07904" y="476672"/>
            <a:ext cx="1846659" cy="57606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　　　　　意味を持った</a:t>
            </a:r>
            <a:br>
              <a:rPr lang="en-US" altLang="ja-JP" sz="36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</a:br>
            <a:r>
              <a:rPr lang="ja-JP" altLang="en-US" sz="3600" b="1" dirty="0">
                <a:latin typeface="ＭＳ ゴシック" pitchFamily="49" charset="-128"/>
                <a:ea typeface="ＭＳ ゴシック" pitchFamily="49" charset="-128"/>
              </a:rPr>
              <a:t>文節　＝</a:t>
            </a:r>
            <a:r>
              <a:rPr lang="ja-JP" altLang="en-US" sz="36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　最小の</a:t>
            </a:r>
            <a:br>
              <a:rPr lang="en-US" altLang="ja-JP" sz="36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</a:br>
            <a:r>
              <a:rPr lang="ja-JP" altLang="en-US" sz="36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　　　　　言葉のまとまり</a:t>
            </a:r>
            <a:r>
              <a:rPr kumimoji="1" lang="ja-JP" altLang="en-US" sz="3600" dirty="0"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kumimoji="1" lang="ja-JP" altLang="en-US" sz="3600" dirty="0"/>
              <a:t>　　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948264" y="332656"/>
            <a:ext cx="1846659" cy="61926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</a:rPr>
              <a:t>文節の切れ目には、</a:t>
            </a:r>
            <a:br>
              <a:rPr lang="en-US" altLang="ja-JP" sz="3600" dirty="0">
                <a:latin typeface="ＭＳ ゴシック" pitchFamily="49" charset="-128"/>
                <a:ea typeface="ＭＳ ゴシック" pitchFamily="49" charset="-128"/>
              </a:rPr>
            </a:b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</a:rPr>
              <a:t>「ネ」「サ」「ヨ」などを</a:t>
            </a:r>
            <a:br>
              <a:rPr lang="en-US" altLang="ja-JP" sz="3600" dirty="0">
                <a:latin typeface="ＭＳ ゴシック" pitchFamily="49" charset="-128"/>
                <a:ea typeface="ＭＳ ゴシック" pitchFamily="49" charset="-128"/>
              </a:rPr>
            </a:b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</a:rPr>
              <a:t>　　　　入れることができる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68144" y="548680"/>
            <a:ext cx="738664" cy="5999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>
              <a:spcAft>
                <a:spcPts val="1200"/>
              </a:spcAft>
            </a:pPr>
            <a:r>
              <a:rPr lang="ja-JP" altLang="en-US" sz="3600" dirty="0"/>
              <a:t>今日はとてもさむい。</a:t>
            </a:r>
            <a:endParaRPr kumimoji="1" lang="ja-JP" altLang="en-US" sz="3600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5873861" y="2276872"/>
            <a:ext cx="1185900" cy="360040"/>
            <a:chOff x="5873861" y="2276872"/>
            <a:chExt cx="1185900" cy="360040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6444208" y="2276872"/>
              <a:ext cx="615553" cy="36004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FF0000"/>
                  </a:solidFill>
                  <a:latin typeface="ＭＳ ゴシック" pitchFamily="49" charset="-128"/>
                  <a:ea typeface="ＭＳ ゴシック" pitchFamily="49" charset="-128"/>
                </a:rPr>
                <a:t>ネ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73861" y="2458528"/>
              <a:ext cx="648072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グループ化 12"/>
          <p:cNvGrpSpPr/>
          <p:nvPr/>
        </p:nvGrpSpPr>
        <p:grpSpPr>
          <a:xfrm>
            <a:off x="5873861" y="4077072"/>
            <a:ext cx="1185900" cy="360040"/>
            <a:chOff x="5873861" y="2276872"/>
            <a:chExt cx="1185900" cy="360040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6444208" y="2276872"/>
              <a:ext cx="615553" cy="36004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FF0000"/>
                  </a:solidFill>
                  <a:latin typeface="ＭＳ ゴシック" pitchFamily="49" charset="-128"/>
                  <a:ea typeface="ＭＳ ゴシック" pitchFamily="49" charset="-128"/>
                </a:rPr>
                <a:t>ネ</a:t>
              </a:r>
            </a:p>
          </p:txBody>
        </p:sp>
        <p:cxnSp>
          <p:nvCxnSpPr>
            <p:cNvPr id="15" name="直線コネクタ 14"/>
            <p:cNvCxnSpPr/>
            <p:nvPr/>
          </p:nvCxnSpPr>
          <p:spPr>
            <a:xfrm>
              <a:off x="5873861" y="2458528"/>
              <a:ext cx="648072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/>
          <p:cNvGrpSpPr/>
          <p:nvPr/>
        </p:nvGrpSpPr>
        <p:grpSpPr>
          <a:xfrm>
            <a:off x="5873861" y="6093296"/>
            <a:ext cx="1185900" cy="360040"/>
            <a:chOff x="5873861" y="2276872"/>
            <a:chExt cx="1185900" cy="36004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6444208" y="2276872"/>
              <a:ext cx="615553" cy="36004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FF0000"/>
                  </a:solidFill>
                  <a:latin typeface="ＭＳ ゴシック" pitchFamily="49" charset="-128"/>
                  <a:ea typeface="ＭＳ ゴシック" pitchFamily="49" charset="-128"/>
                </a:rPr>
                <a:t>ヨ</a:t>
              </a:r>
            </a:p>
          </p:txBody>
        </p:sp>
        <p:cxnSp>
          <p:nvCxnSpPr>
            <p:cNvPr id="18" name="直線コネクタ 17"/>
            <p:cNvCxnSpPr/>
            <p:nvPr/>
          </p:nvCxnSpPr>
          <p:spPr>
            <a:xfrm>
              <a:off x="5873861" y="2458528"/>
              <a:ext cx="648072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グループ化 18"/>
          <p:cNvGrpSpPr/>
          <p:nvPr/>
        </p:nvGrpSpPr>
        <p:grpSpPr>
          <a:xfrm>
            <a:off x="2555776" y="1700808"/>
            <a:ext cx="1185900" cy="360040"/>
            <a:chOff x="5873861" y="2276872"/>
            <a:chExt cx="1185900" cy="360040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6444208" y="2276872"/>
              <a:ext cx="615553" cy="36004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FF0000"/>
                  </a:solidFill>
                  <a:latin typeface="ＭＳ ゴシック" pitchFamily="49" charset="-128"/>
                  <a:ea typeface="ＭＳ ゴシック" pitchFamily="49" charset="-128"/>
                </a:rPr>
                <a:t>ネ</a:t>
              </a:r>
            </a:p>
          </p:txBody>
        </p:sp>
        <p:cxnSp>
          <p:nvCxnSpPr>
            <p:cNvPr id="21" name="直線コネクタ 20"/>
            <p:cNvCxnSpPr/>
            <p:nvPr/>
          </p:nvCxnSpPr>
          <p:spPr>
            <a:xfrm>
              <a:off x="5873861" y="2458528"/>
              <a:ext cx="648072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グループ化 21"/>
          <p:cNvGrpSpPr/>
          <p:nvPr/>
        </p:nvGrpSpPr>
        <p:grpSpPr>
          <a:xfrm>
            <a:off x="2555776" y="4725144"/>
            <a:ext cx="1185900" cy="360040"/>
            <a:chOff x="5873861" y="2276872"/>
            <a:chExt cx="1185900" cy="360040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6444208" y="2276872"/>
              <a:ext cx="615553" cy="36004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FF0000"/>
                  </a:solidFill>
                  <a:latin typeface="ＭＳ ゴシック" pitchFamily="49" charset="-128"/>
                  <a:ea typeface="ＭＳ ゴシック" pitchFamily="49" charset="-128"/>
                </a:rPr>
                <a:t>ネ</a:t>
              </a:r>
            </a:p>
          </p:txBody>
        </p:sp>
        <p:cxnSp>
          <p:nvCxnSpPr>
            <p:cNvPr id="24" name="直線コネクタ 23"/>
            <p:cNvCxnSpPr/>
            <p:nvPr/>
          </p:nvCxnSpPr>
          <p:spPr>
            <a:xfrm>
              <a:off x="5873861" y="2458528"/>
              <a:ext cx="648072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グループ化 24"/>
          <p:cNvGrpSpPr/>
          <p:nvPr/>
        </p:nvGrpSpPr>
        <p:grpSpPr>
          <a:xfrm>
            <a:off x="1403648" y="1844824"/>
            <a:ext cx="1185900" cy="360040"/>
            <a:chOff x="5873861" y="2276872"/>
            <a:chExt cx="1185900" cy="360040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6444208" y="2276872"/>
              <a:ext cx="615553" cy="36004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FF0000"/>
                  </a:solidFill>
                  <a:latin typeface="ＭＳ ゴシック" pitchFamily="49" charset="-128"/>
                  <a:ea typeface="ＭＳ ゴシック" pitchFamily="49" charset="-128"/>
                </a:rPr>
                <a:t>ネ</a:t>
              </a:r>
            </a:p>
          </p:txBody>
        </p:sp>
        <p:cxnSp>
          <p:nvCxnSpPr>
            <p:cNvPr id="27" name="直線コネクタ 26"/>
            <p:cNvCxnSpPr/>
            <p:nvPr/>
          </p:nvCxnSpPr>
          <p:spPr>
            <a:xfrm>
              <a:off x="5873861" y="2458528"/>
              <a:ext cx="648072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/>
          <p:cNvGrpSpPr/>
          <p:nvPr/>
        </p:nvGrpSpPr>
        <p:grpSpPr>
          <a:xfrm>
            <a:off x="1403648" y="5085184"/>
            <a:ext cx="1185900" cy="360040"/>
            <a:chOff x="5873861" y="2276872"/>
            <a:chExt cx="1185900" cy="360040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6444208" y="2276872"/>
              <a:ext cx="615553" cy="36004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FF0000"/>
                  </a:solidFill>
                  <a:latin typeface="ＭＳ ゴシック" pitchFamily="49" charset="-128"/>
                  <a:ea typeface="ＭＳ ゴシック" pitchFamily="49" charset="-128"/>
                </a:rPr>
                <a:t>ネ</a:t>
              </a:r>
            </a:p>
          </p:txBody>
        </p:sp>
        <p:cxnSp>
          <p:nvCxnSpPr>
            <p:cNvPr id="30" name="直線コネクタ 29"/>
            <p:cNvCxnSpPr/>
            <p:nvPr/>
          </p:nvCxnSpPr>
          <p:spPr>
            <a:xfrm>
              <a:off x="5873861" y="2458528"/>
              <a:ext cx="648072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グループ化 30"/>
          <p:cNvGrpSpPr/>
          <p:nvPr/>
        </p:nvGrpSpPr>
        <p:grpSpPr>
          <a:xfrm>
            <a:off x="323528" y="1556792"/>
            <a:ext cx="1185900" cy="360040"/>
            <a:chOff x="5873861" y="2276872"/>
            <a:chExt cx="1185900" cy="360040"/>
          </a:xfrm>
        </p:grpSpPr>
        <p:sp>
          <p:nvSpPr>
            <p:cNvPr id="32" name="テキスト ボックス 31"/>
            <p:cNvSpPr txBox="1"/>
            <p:nvPr/>
          </p:nvSpPr>
          <p:spPr>
            <a:xfrm>
              <a:off x="6444208" y="2276872"/>
              <a:ext cx="615553" cy="36004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FF0000"/>
                  </a:solidFill>
                  <a:latin typeface="ＭＳ ゴシック" pitchFamily="49" charset="-128"/>
                  <a:ea typeface="ＭＳ ゴシック" pitchFamily="49" charset="-128"/>
                </a:rPr>
                <a:t>ネ</a:t>
              </a:r>
            </a:p>
          </p:txBody>
        </p:sp>
        <p:cxnSp>
          <p:nvCxnSpPr>
            <p:cNvPr id="33" name="直線コネクタ 32"/>
            <p:cNvCxnSpPr/>
            <p:nvPr/>
          </p:nvCxnSpPr>
          <p:spPr>
            <a:xfrm>
              <a:off x="5873861" y="2458528"/>
              <a:ext cx="648072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グループ化 33"/>
          <p:cNvGrpSpPr/>
          <p:nvPr/>
        </p:nvGrpSpPr>
        <p:grpSpPr>
          <a:xfrm>
            <a:off x="323528" y="2708920"/>
            <a:ext cx="1185900" cy="360040"/>
            <a:chOff x="5873861" y="2276872"/>
            <a:chExt cx="1185900" cy="360040"/>
          </a:xfrm>
        </p:grpSpPr>
        <p:sp>
          <p:nvSpPr>
            <p:cNvPr id="35" name="テキスト ボックス 34"/>
            <p:cNvSpPr txBox="1"/>
            <p:nvPr/>
          </p:nvSpPr>
          <p:spPr>
            <a:xfrm>
              <a:off x="6444208" y="2276872"/>
              <a:ext cx="615553" cy="36004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FF0000"/>
                  </a:solidFill>
                  <a:latin typeface="ＭＳ ゴシック" pitchFamily="49" charset="-128"/>
                  <a:ea typeface="ＭＳ ゴシック" pitchFamily="49" charset="-128"/>
                </a:rPr>
                <a:t>ネ</a:t>
              </a:r>
            </a:p>
          </p:txBody>
        </p:sp>
        <p:cxnSp>
          <p:nvCxnSpPr>
            <p:cNvPr id="36" name="直線コネクタ 35"/>
            <p:cNvCxnSpPr/>
            <p:nvPr/>
          </p:nvCxnSpPr>
          <p:spPr>
            <a:xfrm>
              <a:off x="5873861" y="2458528"/>
              <a:ext cx="648072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グループ化 36"/>
          <p:cNvGrpSpPr/>
          <p:nvPr/>
        </p:nvGrpSpPr>
        <p:grpSpPr>
          <a:xfrm>
            <a:off x="323528" y="4725144"/>
            <a:ext cx="1185900" cy="360040"/>
            <a:chOff x="5873861" y="2276872"/>
            <a:chExt cx="1185900" cy="360040"/>
          </a:xfrm>
        </p:grpSpPr>
        <p:sp>
          <p:nvSpPr>
            <p:cNvPr id="38" name="テキスト ボックス 37"/>
            <p:cNvSpPr txBox="1"/>
            <p:nvPr/>
          </p:nvSpPr>
          <p:spPr>
            <a:xfrm>
              <a:off x="6444208" y="2276872"/>
              <a:ext cx="615553" cy="36004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FF0000"/>
                  </a:solidFill>
                  <a:latin typeface="ＭＳ ゴシック" pitchFamily="49" charset="-128"/>
                  <a:ea typeface="ＭＳ ゴシック" pitchFamily="49" charset="-128"/>
                </a:rPr>
                <a:t>ヨ</a:t>
              </a:r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5873861" y="2458528"/>
              <a:ext cx="648072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948264" y="260648"/>
            <a:ext cx="1846659" cy="42484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　　　　　日本語の</a:t>
            </a:r>
            <a:br>
              <a:rPr lang="en-US" altLang="ja-JP" sz="36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</a:br>
            <a:r>
              <a:rPr lang="ja-JP" altLang="en-US" sz="36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単語</a:t>
            </a:r>
            <a:r>
              <a:rPr lang="ja-JP" altLang="en-US" sz="3600" b="1" dirty="0">
                <a:latin typeface="ＭＳ ゴシック" pitchFamily="49" charset="-128"/>
                <a:ea typeface="ＭＳ ゴシック" pitchFamily="49" charset="-128"/>
              </a:rPr>
              <a:t>　＝</a:t>
            </a:r>
            <a:r>
              <a:rPr lang="ja-JP" altLang="en-US" sz="36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　言葉の</a:t>
            </a:r>
            <a:br>
              <a:rPr lang="en-US" altLang="ja-JP" sz="36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</a:br>
            <a:r>
              <a:rPr lang="ja-JP" altLang="en-US" sz="36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　　　　　最小単位</a:t>
            </a:r>
            <a:r>
              <a:rPr kumimoji="1" lang="ja-JP" altLang="en-US" sz="3600" dirty="0"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kumimoji="1" lang="ja-JP" altLang="en-US" sz="3600" dirty="0"/>
              <a:t>　　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80312" y="4725144"/>
            <a:ext cx="1046440" cy="18722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/>
              <a:t>国語辞典の見出し語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5868144" y="548680"/>
            <a:ext cx="1191617" cy="5999681"/>
            <a:chOff x="5868144" y="548680"/>
            <a:chExt cx="1191617" cy="5999681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5868144" y="548680"/>
              <a:ext cx="738664" cy="599968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>
                <a:spcAft>
                  <a:spcPts val="1200"/>
                </a:spcAft>
              </a:pPr>
              <a:r>
                <a:rPr lang="ja-JP" altLang="en-US" sz="3600" dirty="0"/>
                <a:t>今日はとてもさむい。</a:t>
              </a:r>
              <a:endParaRPr kumimoji="1" lang="ja-JP" altLang="en-US" sz="3600" dirty="0"/>
            </a:p>
          </p:txBody>
        </p:sp>
        <p:grpSp>
          <p:nvGrpSpPr>
            <p:cNvPr id="5" name="グループ化 4"/>
            <p:cNvGrpSpPr/>
            <p:nvPr/>
          </p:nvGrpSpPr>
          <p:grpSpPr>
            <a:xfrm>
              <a:off x="5873861" y="2276872"/>
              <a:ext cx="1185900" cy="360040"/>
              <a:chOff x="5873861" y="2276872"/>
              <a:chExt cx="1185900" cy="360040"/>
            </a:xfrm>
          </p:grpSpPr>
          <p:sp>
            <p:nvSpPr>
              <p:cNvPr id="6" name="テキスト ボックス 5"/>
              <p:cNvSpPr txBox="1"/>
              <p:nvPr/>
            </p:nvSpPr>
            <p:spPr>
              <a:xfrm>
                <a:off x="6444208" y="2276872"/>
                <a:ext cx="615553" cy="36004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2800" b="1" dirty="0">
                    <a:solidFill>
                      <a:srgbClr val="FF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ネ</a:t>
                </a:r>
              </a:p>
            </p:txBody>
          </p:sp>
          <p:cxnSp>
            <p:nvCxnSpPr>
              <p:cNvPr id="7" name="直線コネクタ 6"/>
              <p:cNvCxnSpPr/>
              <p:nvPr/>
            </p:nvCxnSpPr>
            <p:spPr>
              <a:xfrm>
                <a:off x="5873861" y="2458528"/>
                <a:ext cx="648072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グループ化 7"/>
            <p:cNvGrpSpPr/>
            <p:nvPr/>
          </p:nvGrpSpPr>
          <p:grpSpPr>
            <a:xfrm>
              <a:off x="5873861" y="4077072"/>
              <a:ext cx="1185900" cy="360040"/>
              <a:chOff x="5873861" y="2276872"/>
              <a:chExt cx="1185900" cy="360040"/>
            </a:xfrm>
          </p:grpSpPr>
          <p:sp>
            <p:nvSpPr>
              <p:cNvPr id="9" name="テキスト ボックス 8"/>
              <p:cNvSpPr txBox="1"/>
              <p:nvPr/>
            </p:nvSpPr>
            <p:spPr>
              <a:xfrm>
                <a:off x="6444208" y="2276872"/>
                <a:ext cx="615553" cy="36004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2800" b="1" dirty="0">
                    <a:solidFill>
                      <a:srgbClr val="FF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ネ</a:t>
                </a:r>
              </a:p>
            </p:txBody>
          </p:sp>
          <p:cxnSp>
            <p:nvCxnSpPr>
              <p:cNvPr id="10" name="直線コネクタ 9"/>
              <p:cNvCxnSpPr/>
              <p:nvPr/>
            </p:nvCxnSpPr>
            <p:spPr>
              <a:xfrm>
                <a:off x="5873861" y="2458528"/>
                <a:ext cx="648072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グループ化 10"/>
            <p:cNvGrpSpPr/>
            <p:nvPr/>
          </p:nvGrpSpPr>
          <p:grpSpPr>
            <a:xfrm>
              <a:off x="5873861" y="6093296"/>
              <a:ext cx="1185900" cy="360040"/>
              <a:chOff x="5873861" y="2276872"/>
              <a:chExt cx="1185900" cy="360040"/>
            </a:xfrm>
          </p:grpSpPr>
          <p:sp>
            <p:nvSpPr>
              <p:cNvPr id="12" name="テキスト ボックス 11"/>
              <p:cNvSpPr txBox="1"/>
              <p:nvPr/>
            </p:nvSpPr>
            <p:spPr>
              <a:xfrm>
                <a:off x="6444208" y="2276872"/>
                <a:ext cx="615553" cy="36004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2800" b="1" dirty="0">
                    <a:solidFill>
                      <a:srgbClr val="FF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ヨ</a:t>
                </a:r>
              </a:p>
            </p:txBody>
          </p:sp>
          <p:cxnSp>
            <p:nvCxnSpPr>
              <p:cNvPr id="13" name="直線コネクタ 12"/>
              <p:cNvCxnSpPr/>
              <p:nvPr/>
            </p:nvCxnSpPr>
            <p:spPr>
              <a:xfrm>
                <a:off x="5873861" y="2458528"/>
                <a:ext cx="648072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角丸四角形 14"/>
          <p:cNvSpPr/>
          <p:nvPr/>
        </p:nvSpPr>
        <p:spPr>
          <a:xfrm>
            <a:off x="5868144" y="548680"/>
            <a:ext cx="720080" cy="1152128"/>
          </a:xfrm>
          <a:prstGeom prst="roundRect">
            <a:avLst/>
          </a:prstGeom>
          <a:noFill/>
          <a:ln w="635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5868144" y="2564904"/>
            <a:ext cx="720080" cy="1584176"/>
          </a:xfrm>
          <a:prstGeom prst="roundRect">
            <a:avLst/>
          </a:prstGeom>
          <a:noFill/>
          <a:ln w="635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5868144" y="4365104"/>
            <a:ext cx="720080" cy="1656184"/>
          </a:xfrm>
          <a:prstGeom prst="roundRect">
            <a:avLst/>
          </a:prstGeom>
          <a:noFill/>
          <a:ln w="635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5868144" y="1844824"/>
            <a:ext cx="720080" cy="504056"/>
          </a:xfrm>
          <a:prstGeom prst="round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グループ化 29"/>
          <p:cNvGrpSpPr/>
          <p:nvPr/>
        </p:nvGrpSpPr>
        <p:grpSpPr>
          <a:xfrm>
            <a:off x="4527352" y="188640"/>
            <a:ext cx="4616648" cy="6408712"/>
            <a:chOff x="4283968" y="188640"/>
            <a:chExt cx="4616648" cy="6408712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4283968" y="188640"/>
              <a:ext cx="4616648" cy="640871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kumimoji="1" lang="ja-JP" altLang="en-US" sz="3600" spc="1200" dirty="0"/>
                <a:t>しかし白鳥は</a:t>
              </a:r>
              <a:br>
                <a:rPr kumimoji="1" lang="en-US" altLang="ja-JP" sz="3600" spc="1200" dirty="0"/>
              </a:br>
              <a:r>
                <a:rPr kumimoji="1" lang="ja-JP" altLang="en-US" sz="3600" spc="1200" dirty="0"/>
                <a:t>その</a:t>
              </a:r>
              <a:r>
                <a:rPr lang="ja-JP" altLang="en-US" sz="3600" spc="1200" dirty="0"/>
                <a:t>美しく</a:t>
              </a:r>
              <a:r>
                <a:rPr kumimoji="1" lang="ja-JP" altLang="en-US" sz="3600" spc="1200" dirty="0"/>
                <a:t>優美な姿を</a:t>
              </a:r>
              <a:br>
                <a:rPr kumimoji="1" lang="en-US" altLang="ja-JP" sz="3600" spc="1200" dirty="0"/>
              </a:br>
              <a:r>
                <a:rPr kumimoji="1" lang="ja-JP" altLang="en-US" sz="3600" spc="1200" dirty="0"/>
                <a:t>もう誰にも</a:t>
              </a:r>
              <a:br>
                <a:rPr kumimoji="1" lang="en-US" altLang="ja-JP" sz="3600" spc="1200" dirty="0"/>
              </a:br>
              <a:r>
                <a:rPr kumimoji="1" lang="ja-JP" altLang="en-US" sz="3600" spc="1200" dirty="0"/>
                <a:t>見せなかった。</a:t>
              </a: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7668344" y="1700808"/>
              <a:ext cx="1185900" cy="360040"/>
              <a:chOff x="5873861" y="2276872"/>
              <a:chExt cx="1185900" cy="360040"/>
            </a:xfrm>
          </p:grpSpPr>
          <p:sp>
            <p:nvSpPr>
              <p:cNvPr id="4" name="テキスト ボックス 3"/>
              <p:cNvSpPr txBox="1"/>
              <p:nvPr/>
            </p:nvSpPr>
            <p:spPr>
              <a:xfrm>
                <a:off x="6444208" y="2276872"/>
                <a:ext cx="615553" cy="36004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2800" b="1" dirty="0">
                    <a:solidFill>
                      <a:srgbClr val="FF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ネ</a:t>
                </a:r>
              </a:p>
            </p:txBody>
          </p:sp>
          <p:cxnSp>
            <p:nvCxnSpPr>
              <p:cNvPr id="5" name="直線コネクタ 4"/>
              <p:cNvCxnSpPr/>
              <p:nvPr/>
            </p:nvCxnSpPr>
            <p:spPr>
              <a:xfrm>
                <a:off x="5873861" y="2458528"/>
                <a:ext cx="648072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グループ化 5"/>
            <p:cNvGrpSpPr/>
            <p:nvPr/>
          </p:nvGrpSpPr>
          <p:grpSpPr>
            <a:xfrm>
              <a:off x="7668344" y="3501008"/>
              <a:ext cx="1185900" cy="360040"/>
              <a:chOff x="5873861" y="2276872"/>
              <a:chExt cx="1185900" cy="360040"/>
            </a:xfrm>
          </p:grpSpPr>
          <p:sp>
            <p:nvSpPr>
              <p:cNvPr id="7" name="テキスト ボックス 6"/>
              <p:cNvSpPr txBox="1"/>
              <p:nvPr/>
            </p:nvSpPr>
            <p:spPr>
              <a:xfrm>
                <a:off x="6444208" y="2276872"/>
                <a:ext cx="615553" cy="36004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2800" b="1" dirty="0">
                    <a:solidFill>
                      <a:srgbClr val="FF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ネ</a:t>
                </a:r>
              </a:p>
            </p:txBody>
          </p:sp>
          <p:cxnSp>
            <p:nvCxnSpPr>
              <p:cNvPr id="8" name="直線コネクタ 7"/>
              <p:cNvCxnSpPr/>
              <p:nvPr/>
            </p:nvCxnSpPr>
            <p:spPr>
              <a:xfrm>
                <a:off x="5873861" y="2458528"/>
                <a:ext cx="648072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グループ化 8"/>
            <p:cNvGrpSpPr/>
            <p:nvPr/>
          </p:nvGrpSpPr>
          <p:grpSpPr>
            <a:xfrm>
              <a:off x="6588224" y="1124744"/>
              <a:ext cx="1185900" cy="360040"/>
              <a:chOff x="5873861" y="2276872"/>
              <a:chExt cx="1185900" cy="360040"/>
            </a:xfrm>
          </p:grpSpPr>
          <p:sp>
            <p:nvSpPr>
              <p:cNvPr id="10" name="テキスト ボックス 9"/>
              <p:cNvSpPr txBox="1"/>
              <p:nvPr/>
            </p:nvSpPr>
            <p:spPr>
              <a:xfrm>
                <a:off x="6444208" y="2276872"/>
                <a:ext cx="615553" cy="36004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2800" b="1" dirty="0">
                    <a:solidFill>
                      <a:srgbClr val="FF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ネ</a:t>
                </a:r>
              </a:p>
            </p:txBody>
          </p:sp>
          <p:cxnSp>
            <p:nvCxnSpPr>
              <p:cNvPr id="11" name="直線コネクタ 10"/>
              <p:cNvCxnSpPr/>
              <p:nvPr/>
            </p:nvCxnSpPr>
            <p:spPr>
              <a:xfrm>
                <a:off x="5873861" y="2458528"/>
                <a:ext cx="648072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グループ化 11"/>
            <p:cNvGrpSpPr/>
            <p:nvPr/>
          </p:nvGrpSpPr>
          <p:grpSpPr>
            <a:xfrm>
              <a:off x="6588224" y="2924944"/>
              <a:ext cx="1185900" cy="360040"/>
              <a:chOff x="5873861" y="2276872"/>
              <a:chExt cx="1185900" cy="360040"/>
            </a:xfrm>
          </p:grpSpPr>
          <p:sp>
            <p:nvSpPr>
              <p:cNvPr id="13" name="テキスト ボックス 12"/>
              <p:cNvSpPr txBox="1"/>
              <p:nvPr/>
            </p:nvSpPr>
            <p:spPr>
              <a:xfrm>
                <a:off x="6444208" y="2276872"/>
                <a:ext cx="615553" cy="36004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2800" b="1" dirty="0">
                    <a:solidFill>
                      <a:srgbClr val="FF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ネ</a:t>
                </a:r>
              </a:p>
            </p:txBody>
          </p:sp>
          <p:cxnSp>
            <p:nvCxnSpPr>
              <p:cNvPr id="14" name="直線コネクタ 13"/>
              <p:cNvCxnSpPr/>
              <p:nvPr/>
            </p:nvCxnSpPr>
            <p:spPr>
              <a:xfrm>
                <a:off x="5873861" y="2458528"/>
                <a:ext cx="648072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グループ化 14"/>
            <p:cNvGrpSpPr/>
            <p:nvPr/>
          </p:nvGrpSpPr>
          <p:grpSpPr>
            <a:xfrm>
              <a:off x="6588224" y="4797152"/>
              <a:ext cx="1185900" cy="360040"/>
              <a:chOff x="5873861" y="2276872"/>
              <a:chExt cx="1185900" cy="360040"/>
            </a:xfrm>
          </p:grpSpPr>
          <p:sp>
            <p:nvSpPr>
              <p:cNvPr id="16" name="テキスト ボックス 15"/>
              <p:cNvSpPr txBox="1"/>
              <p:nvPr/>
            </p:nvSpPr>
            <p:spPr>
              <a:xfrm>
                <a:off x="6444208" y="2276872"/>
                <a:ext cx="615553" cy="36004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2800" b="1" dirty="0">
                    <a:solidFill>
                      <a:srgbClr val="FF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ネ</a:t>
                </a:r>
              </a:p>
            </p:txBody>
          </p:sp>
          <p:cxnSp>
            <p:nvCxnSpPr>
              <p:cNvPr id="17" name="直線コネクタ 16"/>
              <p:cNvCxnSpPr/>
              <p:nvPr/>
            </p:nvCxnSpPr>
            <p:spPr>
              <a:xfrm>
                <a:off x="5873861" y="2458528"/>
                <a:ext cx="648072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グループ化 17"/>
            <p:cNvGrpSpPr/>
            <p:nvPr/>
          </p:nvGrpSpPr>
          <p:grpSpPr>
            <a:xfrm>
              <a:off x="6588224" y="6021288"/>
              <a:ext cx="1185900" cy="360040"/>
              <a:chOff x="5873861" y="2276872"/>
              <a:chExt cx="1185900" cy="360040"/>
            </a:xfrm>
          </p:grpSpPr>
          <p:sp>
            <p:nvSpPr>
              <p:cNvPr id="19" name="テキスト ボックス 18"/>
              <p:cNvSpPr txBox="1"/>
              <p:nvPr/>
            </p:nvSpPr>
            <p:spPr>
              <a:xfrm>
                <a:off x="6444208" y="2276872"/>
                <a:ext cx="615553" cy="36004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2800" b="1" dirty="0">
                    <a:solidFill>
                      <a:srgbClr val="FF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ネ</a:t>
                </a:r>
              </a:p>
            </p:txBody>
          </p:sp>
          <p:cxnSp>
            <p:nvCxnSpPr>
              <p:cNvPr id="20" name="直線コネクタ 19"/>
              <p:cNvCxnSpPr/>
              <p:nvPr/>
            </p:nvCxnSpPr>
            <p:spPr>
              <a:xfrm>
                <a:off x="5873861" y="2458528"/>
                <a:ext cx="648072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グループ化 20"/>
            <p:cNvGrpSpPr/>
            <p:nvPr/>
          </p:nvGrpSpPr>
          <p:grpSpPr>
            <a:xfrm>
              <a:off x="5436096" y="1196752"/>
              <a:ext cx="1185900" cy="360040"/>
              <a:chOff x="5873861" y="2276872"/>
              <a:chExt cx="1185900" cy="360040"/>
            </a:xfrm>
          </p:grpSpPr>
          <p:sp>
            <p:nvSpPr>
              <p:cNvPr id="22" name="テキスト ボックス 21"/>
              <p:cNvSpPr txBox="1"/>
              <p:nvPr/>
            </p:nvSpPr>
            <p:spPr>
              <a:xfrm>
                <a:off x="6444208" y="2276872"/>
                <a:ext cx="615553" cy="36004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2800" b="1" dirty="0">
                    <a:solidFill>
                      <a:srgbClr val="FF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ネ</a:t>
                </a:r>
              </a:p>
            </p:txBody>
          </p:sp>
          <p:cxnSp>
            <p:nvCxnSpPr>
              <p:cNvPr id="23" name="直線コネクタ 22"/>
              <p:cNvCxnSpPr/>
              <p:nvPr/>
            </p:nvCxnSpPr>
            <p:spPr>
              <a:xfrm>
                <a:off x="5873861" y="2458528"/>
                <a:ext cx="648072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グループ化 23"/>
            <p:cNvGrpSpPr/>
            <p:nvPr/>
          </p:nvGrpSpPr>
          <p:grpSpPr>
            <a:xfrm>
              <a:off x="5436096" y="3068960"/>
              <a:ext cx="1185900" cy="360040"/>
              <a:chOff x="5873861" y="2276872"/>
              <a:chExt cx="1185900" cy="360040"/>
            </a:xfrm>
          </p:grpSpPr>
          <p:sp>
            <p:nvSpPr>
              <p:cNvPr id="25" name="テキスト ボックス 24"/>
              <p:cNvSpPr txBox="1"/>
              <p:nvPr/>
            </p:nvSpPr>
            <p:spPr>
              <a:xfrm>
                <a:off x="6444208" y="2276872"/>
                <a:ext cx="615553" cy="36004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2800" b="1" dirty="0">
                    <a:solidFill>
                      <a:srgbClr val="FF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ネ</a:t>
                </a:r>
              </a:p>
            </p:txBody>
          </p:sp>
          <p:cxnSp>
            <p:nvCxnSpPr>
              <p:cNvPr id="26" name="直線コネクタ 25"/>
              <p:cNvCxnSpPr/>
              <p:nvPr/>
            </p:nvCxnSpPr>
            <p:spPr>
              <a:xfrm>
                <a:off x="5873861" y="2458528"/>
                <a:ext cx="648072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グループ化 26"/>
            <p:cNvGrpSpPr/>
            <p:nvPr/>
          </p:nvGrpSpPr>
          <p:grpSpPr>
            <a:xfrm>
              <a:off x="4355976" y="3573016"/>
              <a:ext cx="1119609" cy="360040"/>
              <a:chOff x="5873861" y="2348880"/>
              <a:chExt cx="1119609" cy="360040"/>
            </a:xfrm>
          </p:grpSpPr>
          <p:sp>
            <p:nvSpPr>
              <p:cNvPr id="28" name="テキスト ボックス 27"/>
              <p:cNvSpPr txBox="1"/>
              <p:nvPr/>
            </p:nvSpPr>
            <p:spPr>
              <a:xfrm>
                <a:off x="6377917" y="2348880"/>
                <a:ext cx="615553" cy="36004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2800" b="1" dirty="0">
                    <a:solidFill>
                      <a:srgbClr val="FF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ヨ</a:t>
                </a:r>
              </a:p>
            </p:txBody>
          </p:sp>
          <p:cxnSp>
            <p:nvCxnSpPr>
              <p:cNvPr id="29" name="直線コネクタ 28"/>
              <p:cNvCxnSpPr/>
              <p:nvPr/>
            </p:nvCxnSpPr>
            <p:spPr>
              <a:xfrm>
                <a:off x="5873861" y="2564904"/>
                <a:ext cx="648072" cy="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" name="グループ化 45"/>
          <p:cNvGrpSpPr/>
          <p:nvPr/>
        </p:nvGrpSpPr>
        <p:grpSpPr>
          <a:xfrm>
            <a:off x="4667268" y="180427"/>
            <a:ext cx="3822969" cy="5947688"/>
            <a:chOff x="4423884" y="180427"/>
            <a:chExt cx="3822969" cy="5947688"/>
          </a:xfrm>
        </p:grpSpPr>
        <p:sp>
          <p:nvSpPr>
            <p:cNvPr id="31" name="角丸四角形 30"/>
            <p:cNvSpPr/>
            <p:nvPr/>
          </p:nvSpPr>
          <p:spPr>
            <a:xfrm>
              <a:off x="7740352" y="188640"/>
              <a:ext cx="504056" cy="1656184"/>
            </a:xfrm>
            <a:prstGeom prst="roundRect">
              <a:avLst/>
            </a:prstGeom>
            <a:noFill/>
            <a:ln w="635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7740352" y="1988840"/>
              <a:ext cx="504056" cy="1080120"/>
            </a:xfrm>
            <a:prstGeom prst="roundRect">
              <a:avLst/>
            </a:prstGeom>
            <a:noFill/>
            <a:ln w="635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6660232" y="188640"/>
              <a:ext cx="504056" cy="1080120"/>
            </a:xfrm>
            <a:prstGeom prst="roundRect">
              <a:avLst/>
            </a:prstGeom>
            <a:noFill/>
            <a:ln w="635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6660232" y="1412776"/>
              <a:ext cx="504056" cy="1584176"/>
            </a:xfrm>
            <a:prstGeom prst="roundRect">
              <a:avLst/>
            </a:prstGeom>
            <a:noFill/>
            <a:ln w="635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6660232" y="3212976"/>
              <a:ext cx="504056" cy="1584176"/>
            </a:xfrm>
            <a:prstGeom prst="roundRect">
              <a:avLst/>
            </a:prstGeom>
            <a:noFill/>
            <a:ln w="635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6660232" y="5013176"/>
              <a:ext cx="504056" cy="576064"/>
            </a:xfrm>
            <a:prstGeom prst="roundRect">
              <a:avLst/>
            </a:prstGeom>
            <a:noFill/>
            <a:ln w="635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4469662" y="180427"/>
              <a:ext cx="504056" cy="1080120"/>
            </a:xfrm>
            <a:prstGeom prst="roundRect">
              <a:avLst/>
            </a:prstGeom>
            <a:noFill/>
            <a:ln w="635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5532980" y="220926"/>
              <a:ext cx="504056" cy="1080120"/>
            </a:xfrm>
            <a:prstGeom prst="roundRect">
              <a:avLst/>
            </a:prstGeom>
            <a:noFill/>
            <a:ln w="635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5520906" y="1405742"/>
              <a:ext cx="504056" cy="576064"/>
            </a:xfrm>
            <a:prstGeom prst="roundRect">
              <a:avLst/>
            </a:prstGeom>
            <a:noFill/>
            <a:ln w="635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7742797" y="3151275"/>
              <a:ext cx="504056" cy="493749"/>
            </a:xfrm>
            <a:prstGeom prst="roundRect">
              <a:avLst/>
            </a:pr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6641061" y="5634366"/>
              <a:ext cx="504056" cy="493749"/>
            </a:xfrm>
            <a:prstGeom prst="roundRect">
              <a:avLst/>
            </a:pr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5515264" y="2046091"/>
              <a:ext cx="504056" cy="493749"/>
            </a:xfrm>
            <a:prstGeom prst="roundRect">
              <a:avLst/>
            </a:pr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5506637" y="2624060"/>
              <a:ext cx="504056" cy="493749"/>
            </a:xfrm>
            <a:prstGeom prst="roundRect">
              <a:avLst/>
            </a:pr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4428786" y="1421766"/>
              <a:ext cx="504056" cy="1575186"/>
            </a:xfrm>
            <a:prstGeom prst="roundRect">
              <a:avLst/>
            </a:pr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4423884" y="3097924"/>
              <a:ext cx="504056" cy="493749"/>
            </a:xfrm>
            <a:prstGeom prst="roundRect">
              <a:avLst/>
            </a:pr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>
            <a:off x="827584" y="0"/>
            <a:ext cx="2664296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3600" dirty="0"/>
              <a:t>単語の分類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51520" y="2348880"/>
            <a:ext cx="460851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>
                <a:latin typeface="ＭＳ ゴシック" pitchFamily="49" charset="-128"/>
                <a:ea typeface="ＭＳ ゴシック" pitchFamily="49" charset="-128"/>
              </a:rPr>
              <a:t>主語になる　　　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名詞・代名詞</a:t>
            </a:r>
            <a:endParaRPr kumimoji="1" lang="ja-JP" altLang="en-US" sz="36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>
            <a:off x="0" y="548680"/>
            <a:ext cx="4248472" cy="646331"/>
            <a:chOff x="0" y="548680"/>
            <a:chExt cx="4248472" cy="646331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0" y="548680"/>
              <a:ext cx="4248472" cy="64633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kumimoji="1" lang="ja-JP" altLang="en-US" sz="2400" dirty="0"/>
                <a:t>単独で文節を作る </a:t>
              </a:r>
              <a:r>
                <a:rPr kumimoji="1" lang="ja-JP" altLang="en-US" sz="3600" dirty="0">
                  <a:solidFill>
                    <a:srgbClr val="0066FF"/>
                  </a:solidFill>
                </a:rPr>
                <a:t>自立語</a:t>
              </a:r>
            </a:p>
          </p:txBody>
        </p:sp>
        <p:sp>
          <p:nvSpPr>
            <p:cNvPr id="52" name="角丸四角形 51"/>
            <p:cNvSpPr/>
            <p:nvPr/>
          </p:nvSpPr>
          <p:spPr>
            <a:xfrm>
              <a:off x="2488946" y="609479"/>
              <a:ext cx="1362974" cy="515265"/>
            </a:xfrm>
            <a:prstGeom prst="roundRect">
              <a:avLst/>
            </a:prstGeom>
            <a:noFill/>
            <a:ln w="635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0" y="5085184"/>
            <a:ext cx="4248472" cy="646331"/>
            <a:chOff x="0" y="5301208"/>
            <a:chExt cx="4248472" cy="646331"/>
          </a:xfrm>
        </p:grpSpPr>
        <p:sp>
          <p:nvSpPr>
            <p:cNvPr id="50" name="テキスト ボックス 49"/>
            <p:cNvSpPr txBox="1"/>
            <p:nvPr/>
          </p:nvSpPr>
          <p:spPr>
            <a:xfrm>
              <a:off x="0" y="5301208"/>
              <a:ext cx="4248472" cy="64633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kumimoji="1" lang="ja-JP" altLang="en-US" sz="2400" dirty="0"/>
                <a:t>自立語にくっつく　 </a:t>
              </a:r>
              <a:r>
                <a:rPr lang="ja-JP" altLang="en-US" sz="3600" dirty="0">
                  <a:solidFill>
                    <a:srgbClr val="00B050"/>
                  </a:solidFill>
                </a:rPr>
                <a:t>付属</a:t>
              </a:r>
              <a:r>
                <a:rPr kumimoji="1" lang="ja-JP" altLang="en-US" sz="3600" dirty="0">
                  <a:solidFill>
                    <a:srgbClr val="00B050"/>
                  </a:solidFill>
                </a:rPr>
                <a:t>語</a:t>
              </a:r>
            </a:p>
          </p:txBody>
        </p:sp>
        <p:sp>
          <p:nvSpPr>
            <p:cNvPr id="54" name="角丸四角形 53"/>
            <p:cNvSpPr/>
            <p:nvPr/>
          </p:nvSpPr>
          <p:spPr>
            <a:xfrm>
              <a:off x="2483768" y="5373216"/>
              <a:ext cx="1362974" cy="515265"/>
            </a:xfrm>
            <a:prstGeom prst="roundRect">
              <a:avLst/>
            </a:pr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9" name="角丸四角形 58"/>
          <p:cNvSpPr/>
          <p:nvPr/>
        </p:nvSpPr>
        <p:spPr>
          <a:xfrm>
            <a:off x="8027832" y="238178"/>
            <a:ext cx="432048" cy="1547489"/>
          </a:xfrm>
          <a:prstGeom prst="roundRect">
            <a:avLst/>
          </a:prstGeom>
          <a:solidFill>
            <a:srgbClr val="FF000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51520" y="1196752"/>
            <a:ext cx="4320480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述語</a:t>
            </a:r>
            <a:r>
              <a:rPr kumimoji="1" lang="ja-JP" altLang="en-US" sz="2400" dirty="0">
                <a:latin typeface="ＭＳ ゴシック" pitchFamily="49" charset="-128"/>
                <a:ea typeface="ＭＳ ゴシック" pitchFamily="49" charset="-128"/>
              </a:rPr>
              <a:t>になる　　　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動詞</a:t>
            </a:r>
            <a:endParaRPr kumimoji="1" lang="en-US" altLang="ja-JP" sz="24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　　　　　　　　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形容詞</a:t>
            </a:r>
            <a:endParaRPr kumimoji="1" lang="en-US" altLang="ja-JP" sz="24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　　　　　　　　形容動詞</a:t>
            </a:r>
            <a:endParaRPr kumimoji="1" lang="ja-JP" altLang="en-US" sz="36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51520" y="2852936"/>
            <a:ext cx="424847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>
                <a:latin typeface="ＭＳ ゴシック" pitchFamily="49" charset="-128"/>
                <a:ea typeface="ＭＳ ゴシック" pitchFamily="49" charset="-128"/>
              </a:rPr>
              <a:t>接続語になる　　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接続詞</a:t>
            </a:r>
            <a:endParaRPr kumimoji="1" lang="ja-JP" altLang="en-US" sz="36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51520" y="3356992"/>
            <a:ext cx="424847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>
                <a:latin typeface="ＭＳ ゴシック" pitchFamily="49" charset="-128"/>
                <a:ea typeface="ＭＳ ゴシック" pitchFamily="49" charset="-128"/>
              </a:rPr>
              <a:t>独立語になる　　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感動</a:t>
            </a:r>
            <a:r>
              <a:rPr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詞</a:t>
            </a:r>
            <a:endParaRPr kumimoji="1" lang="ja-JP" altLang="en-US" sz="36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51520" y="3933056"/>
            <a:ext cx="424847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>
                <a:latin typeface="ＭＳ ゴシック" pitchFamily="49" charset="-128"/>
                <a:ea typeface="ＭＳ ゴシック" pitchFamily="49" charset="-128"/>
              </a:rPr>
              <a:t>体言を修飾する　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連体</a:t>
            </a:r>
            <a:r>
              <a:rPr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詞</a:t>
            </a:r>
            <a:endParaRPr kumimoji="1" lang="ja-JP" altLang="en-US" sz="36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810093" y="2242868"/>
            <a:ext cx="1296144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3600" dirty="0">
                <a:solidFill>
                  <a:srgbClr val="7030A0"/>
                </a:solidFill>
                <a:latin typeface="ＭＳ ゴシック" pitchFamily="49" charset="-128"/>
                <a:ea typeface="ＭＳ ゴシック" pitchFamily="49" charset="-128"/>
              </a:rPr>
              <a:t>体言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810093" y="1412776"/>
            <a:ext cx="1296144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3600" dirty="0">
                <a:solidFill>
                  <a:srgbClr val="7030A0"/>
                </a:solidFill>
                <a:latin typeface="ＭＳ ゴシック" pitchFamily="49" charset="-128"/>
                <a:ea typeface="ＭＳ ゴシック" pitchFamily="49" charset="-128"/>
              </a:rPr>
              <a:t>用</a:t>
            </a:r>
            <a:r>
              <a:rPr kumimoji="1" lang="ja-JP" altLang="en-US" sz="3600" dirty="0">
                <a:solidFill>
                  <a:srgbClr val="7030A0"/>
                </a:solidFill>
                <a:latin typeface="ＭＳ ゴシック" pitchFamily="49" charset="-128"/>
                <a:ea typeface="ＭＳ ゴシック" pitchFamily="49" charset="-128"/>
              </a:rPr>
              <a:t>言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51520" y="4437112"/>
            <a:ext cx="424847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>
                <a:latin typeface="ＭＳ ゴシック" pitchFamily="49" charset="-128"/>
                <a:ea typeface="ＭＳ ゴシック" pitchFamily="49" charset="-128"/>
              </a:rPr>
              <a:t>用言を修飾する　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副</a:t>
            </a:r>
            <a:r>
              <a:rPr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詞</a:t>
            </a:r>
            <a:endParaRPr kumimoji="1" lang="ja-JP" altLang="en-US" sz="36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6935274" y="267055"/>
            <a:ext cx="432048" cy="936104"/>
          </a:xfrm>
          <a:prstGeom prst="roundRect">
            <a:avLst/>
          </a:prstGeom>
          <a:solidFill>
            <a:srgbClr val="FF000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角丸四角形 69"/>
          <p:cNvSpPr/>
          <p:nvPr/>
        </p:nvSpPr>
        <p:spPr>
          <a:xfrm>
            <a:off x="5815106" y="310237"/>
            <a:ext cx="432048" cy="936104"/>
          </a:xfrm>
          <a:prstGeom prst="roundRect">
            <a:avLst/>
          </a:prstGeom>
          <a:solidFill>
            <a:srgbClr val="FF000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2" name="グループ化 81"/>
          <p:cNvGrpSpPr/>
          <p:nvPr/>
        </p:nvGrpSpPr>
        <p:grpSpPr>
          <a:xfrm>
            <a:off x="4734259" y="229653"/>
            <a:ext cx="2655946" cy="4524956"/>
            <a:chOff x="4734259" y="229653"/>
            <a:chExt cx="2655946" cy="4524956"/>
          </a:xfrm>
        </p:grpSpPr>
        <p:sp>
          <p:nvSpPr>
            <p:cNvPr id="71" name="角丸四角形 70"/>
            <p:cNvSpPr/>
            <p:nvPr/>
          </p:nvSpPr>
          <p:spPr>
            <a:xfrm>
              <a:off x="4734259" y="229653"/>
              <a:ext cx="432048" cy="936104"/>
            </a:xfrm>
            <a:prstGeom prst="roundRec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角丸四角形 72"/>
            <p:cNvSpPr/>
            <p:nvPr/>
          </p:nvSpPr>
          <p:spPr>
            <a:xfrm>
              <a:off x="6958157" y="1482653"/>
              <a:ext cx="432048" cy="1512168"/>
            </a:xfrm>
            <a:prstGeom prst="roundRec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角丸四角形 73"/>
            <p:cNvSpPr/>
            <p:nvPr/>
          </p:nvSpPr>
          <p:spPr>
            <a:xfrm>
              <a:off x="6940904" y="3242441"/>
              <a:ext cx="432048" cy="1512168"/>
            </a:xfrm>
            <a:prstGeom prst="roundRec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5807207" y="1506350"/>
            <a:ext cx="2653225" cy="3937282"/>
            <a:chOff x="5807207" y="1506350"/>
            <a:chExt cx="2653225" cy="3937282"/>
          </a:xfrm>
        </p:grpSpPr>
        <p:sp>
          <p:nvSpPr>
            <p:cNvPr id="57" name="角丸四角形 56"/>
            <p:cNvSpPr/>
            <p:nvPr/>
          </p:nvSpPr>
          <p:spPr>
            <a:xfrm>
              <a:off x="8028384" y="2060848"/>
              <a:ext cx="432048" cy="936104"/>
            </a:xfrm>
            <a:prstGeom prst="roundRec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角丸四角形 67"/>
            <p:cNvSpPr/>
            <p:nvPr/>
          </p:nvSpPr>
          <p:spPr>
            <a:xfrm>
              <a:off x="5807207" y="1506350"/>
              <a:ext cx="432048" cy="391825"/>
            </a:xfrm>
            <a:prstGeom prst="roundRec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角丸四角形 74"/>
            <p:cNvSpPr/>
            <p:nvPr/>
          </p:nvSpPr>
          <p:spPr>
            <a:xfrm>
              <a:off x="6945894" y="5051807"/>
              <a:ext cx="432048" cy="391825"/>
            </a:xfrm>
            <a:prstGeom prst="roundRec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5796136" y="2060848"/>
            <a:ext cx="2657663" cy="3992225"/>
            <a:chOff x="5796136" y="2060848"/>
            <a:chExt cx="2657663" cy="3992225"/>
          </a:xfrm>
        </p:grpSpPr>
        <p:sp>
          <p:nvSpPr>
            <p:cNvPr id="58" name="角丸四角形 57"/>
            <p:cNvSpPr/>
            <p:nvPr/>
          </p:nvSpPr>
          <p:spPr>
            <a:xfrm>
              <a:off x="8021751" y="3181191"/>
              <a:ext cx="432048" cy="391825"/>
            </a:xfrm>
            <a:prstGeom prst="roundRec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6948264" y="5661248"/>
              <a:ext cx="432048" cy="391825"/>
            </a:xfrm>
            <a:prstGeom prst="roundRec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5796136" y="2060848"/>
              <a:ext cx="432048" cy="391825"/>
            </a:xfrm>
            <a:prstGeom prst="roundRec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角丸四角形 77"/>
            <p:cNvSpPr/>
            <p:nvPr/>
          </p:nvSpPr>
          <p:spPr>
            <a:xfrm>
              <a:off x="5796587" y="2673825"/>
              <a:ext cx="432048" cy="391825"/>
            </a:xfrm>
            <a:prstGeom prst="roundRec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4692857" y="1484784"/>
            <a:ext cx="455207" cy="2046103"/>
            <a:chOff x="4692857" y="1484784"/>
            <a:chExt cx="455207" cy="2046103"/>
          </a:xfrm>
        </p:grpSpPr>
        <p:sp>
          <p:nvSpPr>
            <p:cNvPr id="72" name="角丸四角形 71"/>
            <p:cNvSpPr/>
            <p:nvPr/>
          </p:nvSpPr>
          <p:spPr>
            <a:xfrm>
              <a:off x="4716016" y="1484784"/>
              <a:ext cx="432048" cy="1512168"/>
            </a:xfrm>
            <a:prstGeom prst="roundRec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角丸四角形 78"/>
            <p:cNvSpPr/>
            <p:nvPr/>
          </p:nvSpPr>
          <p:spPr>
            <a:xfrm>
              <a:off x="4692857" y="3139062"/>
              <a:ext cx="432048" cy="391825"/>
            </a:xfrm>
            <a:prstGeom prst="roundRec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0" name="テキスト ボックス 79"/>
          <p:cNvSpPr txBox="1"/>
          <p:nvPr/>
        </p:nvSpPr>
        <p:spPr>
          <a:xfrm>
            <a:off x="251520" y="5805264"/>
            <a:ext cx="424847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>
                <a:latin typeface="ＭＳ ゴシック" pitchFamily="49" charset="-128"/>
                <a:ea typeface="ＭＳ ゴシック" pitchFamily="49" charset="-128"/>
              </a:rPr>
              <a:t>形が変わらない　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助</a:t>
            </a:r>
            <a:r>
              <a:rPr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詞</a:t>
            </a:r>
            <a:endParaRPr kumimoji="1" lang="ja-JP" altLang="en-US" sz="36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51520" y="6237312"/>
            <a:ext cx="424847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>
                <a:latin typeface="ＭＳ ゴシック" pitchFamily="49" charset="-128"/>
                <a:ea typeface="ＭＳ ゴシック" pitchFamily="49" charset="-128"/>
              </a:rPr>
              <a:t>形が変わる　　　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助動</a:t>
            </a:r>
            <a:r>
              <a:rPr lang="ja-JP" altLang="en-US" sz="24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詞</a:t>
            </a:r>
            <a:endParaRPr kumimoji="1" lang="ja-JP" altLang="en-US" sz="3600" dirty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9" grpId="0" animBg="1"/>
      <p:bldP spid="59" grpId="1" animBg="1"/>
      <p:bldP spid="60" grpId="0"/>
      <p:bldP spid="61" grpId="0"/>
      <p:bldP spid="62" grpId="0"/>
      <p:bldP spid="63" grpId="0"/>
      <p:bldP spid="64" grpId="0"/>
      <p:bldP spid="66" grpId="0"/>
      <p:bldP spid="67" grpId="0"/>
      <p:bldP spid="69" grpId="0" animBg="1"/>
      <p:bldP spid="69" grpId="1" animBg="1"/>
      <p:bldP spid="70" grpId="0" animBg="1"/>
      <p:bldP spid="70" grpId="1" animBg="1"/>
      <p:bldP spid="80" grpId="0"/>
      <p:bldP spid="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289721" y="116632"/>
            <a:ext cx="1661993" cy="653159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ja-JP" sz="2400" dirty="0">
                <a:latin typeface="ＭＳ ゴシック" pitchFamily="49" charset="-128"/>
                <a:ea typeface="ＭＳ ゴシック" pitchFamily="49" charset="-128"/>
              </a:rPr>
              <a:t>僕は夕方まで①</a:t>
            </a:r>
            <a:r>
              <a:rPr lang="ja-JP" altLang="ja-JP" sz="2400" b="1" u="sng" dirty="0">
                <a:latin typeface="ＭＳ ゴシック" pitchFamily="49" charset="-128"/>
                <a:ea typeface="ＭＳ ゴシック" pitchFamily="49" charset="-128"/>
              </a:rPr>
              <a:t>ずっと</a:t>
            </a:r>
            <a:r>
              <a:rPr lang="ja-JP" altLang="ja-JP" sz="2400" dirty="0">
                <a:latin typeface="ＭＳ ゴシック" pitchFamily="49" charset="-128"/>
                <a:ea typeface="ＭＳ ゴシック" pitchFamily="49" charset="-128"/>
              </a:rPr>
              <a:t>ベランダに②</a:t>
            </a:r>
            <a:r>
              <a:rPr lang="ja-JP" altLang="ja-JP" sz="2400" b="1" u="sng" dirty="0">
                <a:latin typeface="ＭＳ ゴシック" pitchFamily="49" charset="-128"/>
                <a:ea typeface="ＭＳ ゴシック" pitchFamily="49" charset="-128"/>
              </a:rPr>
              <a:t>い</a:t>
            </a:r>
            <a:r>
              <a:rPr lang="ja-JP" altLang="ja-JP" sz="2400" dirty="0">
                <a:latin typeface="ＭＳ ゴシック" pitchFamily="49" charset="-128"/>
                <a:ea typeface="ＭＳ ゴシック" pitchFamily="49" charset="-128"/>
              </a:rPr>
              <a:t>た③</a:t>
            </a:r>
            <a:r>
              <a:rPr lang="ja-JP" altLang="ja-JP" sz="2400" b="1" u="sng" dirty="0">
                <a:latin typeface="ＭＳ ゴシック" pitchFamily="49" charset="-128"/>
                <a:ea typeface="ＭＳ ゴシック" pitchFamily="49" charset="-128"/>
              </a:rPr>
              <a:t>が</a:t>
            </a:r>
            <a:r>
              <a:rPr lang="ja-JP" altLang="ja-JP" sz="2400" dirty="0">
                <a:latin typeface="ＭＳ ゴシック" pitchFamily="49" charset="-128"/>
                <a:ea typeface="ＭＳ ゴシック" pitchFamily="49" charset="-128"/>
              </a:rPr>
              <a:t>、</a:t>
            </a:r>
            <a:br>
              <a:rPr lang="en-US" altLang="ja-JP" sz="2400" dirty="0">
                <a:latin typeface="ＭＳ ゴシック" pitchFamily="49" charset="-128"/>
                <a:ea typeface="ＭＳ ゴシック" pitchFamily="49" charset="-128"/>
              </a:rPr>
            </a:br>
            <a:r>
              <a:rPr lang="ja-JP" altLang="ja-JP" sz="2400" dirty="0">
                <a:latin typeface="ＭＳ ゴシック" pitchFamily="49" charset="-128"/>
                <a:ea typeface="ＭＳ ゴシック" pitchFamily="49" charset="-128"/>
              </a:rPr>
              <a:t>④</a:t>
            </a:r>
            <a:r>
              <a:rPr lang="ja-JP" altLang="ja-JP" sz="2400" b="1" u="sng" dirty="0">
                <a:latin typeface="ＭＳ ゴシック" pitchFamily="49" charset="-128"/>
                <a:ea typeface="ＭＳ ゴシック" pitchFamily="49" charset="-128"/>
              </a:rPr>
              <a:t>その</a:t>
            </a:r>
            <a:r>
              <a:rPr lang="ja-JP" altLang="ja-JP" sz="2400" dirty="0">
                <a:latin typeface="ＭＳ ゴシック" pitchFamily="49" charset="-128"/>
                <a:ea typeface="ＭＳ ゴシック" pitchFamily="49" charset="-128"/>
              </a:rPr>
              <a:t>人はもう⑤</a:t>
            </a:r>
            <a:r>
              <a:rPr lang="ja-JP" altLang="ja-JP" sz="2400" b="1" u="sng" dirty="0">
                <a:latin typeface="ＭＳ ゴシック" pitchFamily="49" charset="-128"/>
                <a:ea typeface="ＭＳ ゴシック" pitchFamily="49" charset="-128"/>
              </a:rPr>
              <a:t>姿</a:t>
            </a:r>
            <a:r>
              <a:rPr lang="ja-JP" altLang="ja-JP" sz="2400" dirty="0">
                <a:latin typeface="ＭＳ ゴシック" pitchFamily="49" charset="-128"/>
                <a:ea typeface="ＭＳ ゴシック" pitchFamily="49" charset="-128"/>
              </a:rPr>
              <a:t>を見せなかった。</a:t>
            </a:r>
            <a:endParaRPr kumimoji="1" lang="ja-JP" altLang="en-US" sz="2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6256" y="188640"/>
            <a:ext cx="615553" cy="555536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ja-JP" sz="2800" dirty="0">
                <a:solidFill>
                  <a:srgbClr val="FF0000"/>
                </a:solidFill>
              </a:rPr>
              <a:t>形が変化するものは、</a:t>
            </a:r>
            <a:r>
              <a:rPr lang="ja-JP" altLang="ja-JP" sz="2800" b="1" dirty="0">
                <a:solidFill>
                  <a:srgbClr val="FF0000"/>
                </a:solidFill>
              </a:rPr>
              <a:t>元の形</a:t>
            </a:r>
            <a:r>
              <a:rPr lang="ja-JP" altLang="ja-JP" sz="2800" dirty="0">
                <a:solidFill>
                  <a:srgbClr val="FF0000"/>
                </a:solidFill>
              </a:rPr>
              <a:t>に戻</a:t>
            </a:r>
            <a:r>
              <a:rPr lang="ja-JP" altLang="en-US" sz="2800" dirty="0">
                <a:solidFill>
                  <a:srgbClr val="FF0000"/>
                </a:solidFill>
              </a:rPr>
              <a:t>す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20680" y="188640"/>
            <a:ext cx="622991" cy="36138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ja-JP" sz="2800" dirty="0">
                <a:solidFill>
                  <a:srgbClr val="FF0000"/>
                </a:solidFill>
              </a:rPr>
              <a:t>単独で</a:t>
            </a:r>
            <a:r>
              <a:rPr lang="en-US" altLang="ja-JP" sz="2800" dirty="0">
                <a:solidFill>
                  <a:srgbClr val="FF0000"/>
                </a:solidFill>
              </a:rPr>
              <a:t>1</a:t>
            </a:r>
            <a:r>
              <a:rPr lang="ja-JP" altLang="ja-JP" sz="2800" dirty="0">
                <a:solidFill>
                  <a:srgbClr val="FF0000"/>
                </a:solidFill>
              </a:rPr>
              <a:t>文節をつくる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5544616" y="548680"/>
            <a:ext cx="554773" cy="41764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「が」がつくだけで主語になる</a:t>
            </a:r>
            <a:endParaRPr kumimoji="1" lang="en-US" altLang="ja-JP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b="1" dirty="0"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　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　　「○○がある。・○○がいる。・○○がいい。」などが言える。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4824536" y="548680"/>
            <a:ext cx="266741" cy="3086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単独で述語になる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　　「何々が○○。」と言える。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4464496" y="3717032"/>
            <a:ext cx="933594" cy="1714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語の最後は</a:t>
            </a:r>
            <a:r>
              <a:rPr kumimoji="1" lang="ja-JP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　　ウ段の音</a:t>
            </a:r>
            <a:endParaRPr kumimoji="1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　　　　　　「い」</a:t>
            </a:r>
            <a:endParaRPr kumimoji="1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　　　　　　「だ・です」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3816424" y="548680"/>
            <a:ext cx="266741" cy="3886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独立語にしかならない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　　呼びかけ・感動・応答などを表す。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2952328" y="548680"/>
            <a:ext cx="266741" cy="434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接続語にしかならない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　　しかし・だから・そして・ところで　など。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1584176" y="548680"/>
            <a:ext cx="733538" cy="445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　　　　　　　　　用言がくる　　○○歩く・○○美しい・○○静かだ</a:t>
            </a: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後に続く言葉は</a:t>
            </a: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　　　　　　　　　体言がくる　　○○山・○○こと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467544" y="548680"/>
            <a:ext cx="533482" cy="446449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れる・られる・せる・させる・たい・たがる・そうだ・そうです・ようだ・ようです・らしい・ない・ぬ・まい・う・よう・だ・です・ます・</a:t>
            </a:r>
            <a:r>
              <a:rPr kumimoji="1" lang="ja-JP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た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5616624" y="5661248"/>
            <a:ext cx="482765" cy="9361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名詞</a:t>
            </a:r>
            <a:endParaRPr kumimoji="1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di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代名詞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51" name="Text Box 27"/>
          <p:cNvSpPr txBox="1">
            <a:spLocks noChangeArrowheads="1"/>
          </p:cNvSpPr>
          <p:nvPr/>
        </p:nvSpPr>
        <p:spPr bwMode="auto">
          <a:xfrm>
            <a:off x="5160906" y="5646942"/>
            <a:ext cx="266741" cy="91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動詞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53" name="Text Box 29"/>
          <p:cNvSpPr txBox="1">
            <a:spLocks noChangeArrowheads="1"/>
          </p:cNvSpPr>
          <p:nvPr/>
        </p:nvSpPr>
        <p:spPr bwMode="auto">
          <a:xfrm>
            <a:off x="4831290" y="5646942"/>
            <a:ext cx="266741" cy="91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形容詞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55" name="Text Box 31"/>
          <p:cNvSpPr txBox="1">
            <a:spLocks noChangeArrowheads="1"/>
          </p:cNvSpPr>
          <p:nvPr/>
        </p:nvSpPr>
        <p:spPr bwMode="auto">
          <a:xfrm>
            <a:off x="4549306" y="5646942"/>
            <a:ext cx="266741" cy="91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形容動詞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56" name="Text Box 32"/>
          <p:cNvSpPr txBox="1">
            <a:spLocks noChangeArrowheads="1"/>
          </p:cNvSpPr>
          <p:nvPr/>
        </p:nvSpPr>
        <p:spPr bwMode="auto">
          <a:xfrm>
            <a:off x="3816424" y="5661248"/>
            <a:ext cx="266741" cy="91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感動詞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57" name="Text Box 33"/>
          <p:cNvSpPr txBox="1">
            <a:spLocks noChangeArrowheads="1"/>
          </p:cNvSpPr>
          <p:nvPr/>
        </p:nvSpPr>
        <p:spPr bwMode="auto">
          <a:xfrm>
            <a:off x="2952328" y="5589240"/>
            <a:ext cx="266741" cy="91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接続詞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59" name="Text Box 35"/>
          <p:cNvSpPr txBox="1">
            <a:spLocks noChangeArrowheads="1"/>
          </p:cNvSpPr>
          <p:nvPr/>
        </p:nvSpPr>
        <p:spPr bwMode="auto">
          <a:xfrm>
            <a:off x="2016224" y="5589240"/>
            <a:ext cx="266741" cy="91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副詞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61" name="Text Box 37"/>
          <p:cNvSpPr txBox="1">
            <a:spLocks noChangeArrowheads="1"/>
          </p:cNvSpPr>
          <p:nvPr/>
        </p:nvSpPr>
        <p:spPr bwMode="auto">
          <a:xfrm>
            <a:off x="611560" y="5445224"/>
            <a:ext cx="266741" cy="91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助動詞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62" name="Text Box 38"/>
          <p:cNvSpPr txBox="1">
            <a:spLocks noChangeArrowheads="1"/>
          </p:cNvSpPr>
          <p:nvPr/>
        </p:nvSpPr>
        <p:spPr bwMode="auto">
          <a:xfrm>
            <a:off x="107504" y="5445224"/>
            <a:ext cx="266741" cy="91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助詞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64" name="Text Box 40"/>
          <p:cNvSpPr txBox="1">
            <a:spLocks noChangeArrowheads="1"/>
          </p:cNvSpPr>
          <p:nvPr/>
        </p:nvSpPr>
        <p:spPr bwMode="auto">
          <a:xfrm>
            <a:off x="1547664" y="5589240"/>
            <a:ext cx="266741" cy="91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eaVert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連体詞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017672" y="2219258"/>
            <a:ext cx="615553" cy="11521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0070C0"/>
                </a:solidFill>
              </a:rPr>
              <a:t>ずっと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444208" y="1268760"/>
            <a:ext cx="861774" cy="6485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4400" b="1" dirty="0">
                <a:solidFill>
                  <a:srgbClr val="FF0000"/>
                </a:solidFill>
              </a:rPr>
              <a:t>×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860032" y="1196752"/>
            <a:ext cx="861774" cy="6485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4400" b="1" dirty="0">
                <a:solidFill>
                  <a:srgbClr val="FF0000"/>
                </a:solidFill>
              </a:rPr>
              <a:t>×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067944" y="1196752"/>
            <a:ext cx="861774" cy="6485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4400" b="1" dirty="0">
                <a:solidFill>
                  <a:srgbClr val="FF0000"/>
                </a:solidFill>
              </a:rPr>
              <a:t>×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203848" y="1124744"/>
            <a:ext cx="861774" cy="6485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4400" b="1" dirty="0">
                <a:solidFill>
                  <a:srgbClr val="FF0000"/>
                </a:solidFill>
              </a:rPr>
              <a:t>×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339752" y="1124744"/>
            <a:ext cx="861774" cy="6485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4400" b="1" dirty="0">
                <a:solidFill>
                  <a:srgbClr val="FF0000"/>
                </a:solidFill>
              </a:rPr>
              <a:t>×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763688" y="1484784"/>
            <a:ext cx="861774" cy="6485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400" b="1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971600" y="188640"/>
            <a:ext cx="622991" cy="426790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ja-JP" sz="2800" dirty="0">
                <a:solidFill>
                  <a:srgbClr val="FF0000"/>
                </a:solidFill>
              </a:rPr>
              <a:t>単独で</a:t>
            </a:r>
            <a:r>
              <a:rPr lang="en-US" altLang="ja-JP" sz="2800" dirty="0">
                <a:solidFill>
                  <a:srgbClr val="FF0000"/>
                </a:solidFill>
              </a:rPr>
              <a:t>1</a:t>
            </a:r>
            <a:r>
              <a:rPr lang="ja-JP" altLang="ja-JP" sz="2800" dirty="0">
                <a:solidFill>
                  <a:srgbClr val="FF0000"/>
                </a:solidFill>
              </a:rPr>
              <a:t>文節をつく</a:t>
            </a:r>
            <a:r>
              <a:rPr lang="ja-JP" altLang="en-US" sz="2800" dirty="0">
                <a:solidFill>
                  <a:srgbClr val="FF0000"/>
                </a:solidFill>
              </a:rPr>
              <a:t>らない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-0.15834 -0.26458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-1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833 -0.26458 L -0.3316 -0.2645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16 -0.26458 L -0.41823 -0.2645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1822 -0.26458 L -0.51284 -0.2645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1285 -0.26458 L -0.61511 -0.2645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1511 -0.26458 L -0.71754 -0.2645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3519 L 0.71094 -0.49352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" y="-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9" grpId="0" animBg="1"/>
      <p:bldP spid="52" grpId="0"/>
      <p:bldP spid="52" grpId="1"/>
      <p:bldP spid="52" grpId="2"/>
      <p:bldP spid="52" grpId="3"/>
      <p:bldP spid="52" grpId="4"/>
      <p:bldP spid="52" grpId="5"/>
      <p:bldP spid="52" grpId="6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>
          <a:defRPr sz="36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238</Words>
  <Application>Microsoft Office PowerPoint</Application>
  <PresentationFormat>画面に合わせる (4:3)</PresentationFormat>
  <Paragraphs>87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ＭＳ ゴシック</vt:lpstr>
      <vt:lpstr>Arial</vt:lpstr>
      <vt:lpstr>Calibri</vt:lpstr>
      <vt:lpstr>Century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Non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村田公希</dc:creator>
  <cp:lastModifiedBy>公希 村田</cp:lastModifiedBy>
  <cp:revision>20</cp:revision>
  <dcterms:created xsi:type="dcterms:W3CDTF">2016-07-27T23:51:50Z</dcterms:created>
  <dcterms:modified xsi:type="dcterms:W3CDTF">2019-07-24T02:07:25Z</dcterms:modified>
</cp:coreProperties>
</file>